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76"/>
  </p:notesMasterIdLst>
  <p:handoutMasterIdLst>
    <p:handoutMasterId r:id="rId77"/>
  </p:handoutMasterIdLst>
  <p:sldIdLst>
    <p:sldId id="256" r:id="rId3"/>
    <p:sldId id="306" r:id="rId4"/>
    <p:sldId id="258" r:id="rId5"/>
    <p:sldId id="339" r:id="rId6"/>
    <p:sldId id="350" r:id="rId7"/>
    <p:sldId id="342" r:id="rId8"/>
    <p:sldId id="402" r:id="rId9"/>
    <p:sldId id="403" r:id="rId10"/>
    <p:sldId id="399" r:id="rId11"/>
    <p:sldId id="405" r:id="rId12"/>
    <p:sldId id="404" r:id="rId13"/>
    <p:sldId id="406" r:id="rId14"/>
    <p:sldId id="345" r:id="rId15"/>
    <p:sldId id="334" r:id="rId16"/>
    <p:sldId id="338" r:id="rId17"/>
    <p:sldId id="344" r:id="rId18"/>
    <p:sldId id="341" r:id="rId19"/>
    <p:sldId id="346" r:id="rId20"/>
    <p:sldId id="347" r:id="rId21"/>
    <p:sldId id="348" r:id="rId22"/>
    <p:sldId id="349" r:id="rId23"/>
    <p:sldId id="351" r:id="rId24"/>
    <p:sldId id="343" r:id="rId25"/>
    <p:sldId id="400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70" r:id="rId44"/>
    <p:sldId id="371" r:id="rId45"/>
    <p:sldId id="372" r:id="rId46"/>
    <p:sldId id="401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9" r:id="rId56"/>
    <p:sldId id="337" r:id="rId57"/>
    <p:sldId id="381" r:id="rId58"/>
    <p:sldId id="383" r:id="rId59"/>
    <p:sldId id="390" r:id="rId60"/>
    <p:sldId id="388" r:id="rId61"/>
    <p:sldId id="382" r:id="rId62"/>
    <p:sldId id="391" r:id="rId63"/>
    <p:sldId id="340" r:id="rId64"/>
    <p:sldId id="385" r:id="rId65"/>
    <p:sldId id="384" r:id="rId66"/>
    <p:sldId id="393" r:id="rId67"/>
    <p:sldId id="394" r:id="rId68"/>
    <p:sldId id="395" r:id="rId69"/>
    <p:sldId id="386" r:id="rId70"/>
    <p:sldId id="397" r:id="rId71"/>
    <p:sldId id="387" r:id="rId72"/>
    <p:sldId id="398" r:id="rId73"/>
    <p:sldId id="305" r:id="rId74"/>
    <p:sldId id="317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100" d="100"/>
          <a:sy n="100" d="100"/>
        </p:scale>
        <p:origin x="9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04.03.2020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04.03.2020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hyperlink" Target="https://www.grpc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OpenFeign/feign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8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cloud.spring.io/spring-cloud-netflix/multi/multi__router_and_filter_zuul.html" TargetMode="External"/><Relationship Id="rId4" Type="http://schemas.openxmlformats.org/officeDocument/2006/relationships/hyperlink" Target="https://github.com/OpenFeign/feig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1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hyperlink" Target="https://martinfowler.com/bliki/CircuitBreaker.html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zipkin.apach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elastic.co/elk-stack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uth.net/2/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tools.ietf.org/html/rfc751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23" Type="http://schemas.openxmlformats.org/officeDocument/2006/relationships/image" Target="../media/image65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single/spring-cloud-netflix.html" TargetMode="External"/><Relationship Id="rId7" Type="http://schemas.openxmlformats.org/officeDocument/2006/relationships/image" Target="../media/image66.png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ozon.ru/context/detail/id/146748538/?gclid=EAIaIQobChMIgp6w0Iup4gIVCKqaCh0XPghVEAYYASABEgKay_D_BwE" TargetMode="External"/><Relationship Id="rId4" Type="http://schemas.openxmlformats.org/officeDocument/2006/relationships/hyperlink" Target="https://github.com/Netflix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5.png"/><Relationship Id="rId18" Type="http://schemas.openxmlformats.org/officeDocument/2006/relationships/image" Target="../media/image56.png"/><Relationship Id="rId3" Type="http://schemas.openxmlformats.org/officeDocument/2006/relationships/image" Target="../media/image3.png"/><Relationship Id="rId21" Type="http://schemas.openxmlformats.org/officeDocument/2006/relationships/image" Target="../media/image6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" Type="http://schemas.openxmlformats.org/officeDocument/2006/relationships/image" Target="../media/image17.png"/><Relationship Id="rId16" Type="http://schemas.openxmlformats.org/officeDocument/2006/relationships/image" Target="../media/image5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49.png"/><Relationship Id="rId10" Type="http://schemas.openxmlformats.org/officeDocument/2006/relationships/image" Target="../media/image33.png"/><Relationship Id="rId19" Type="http://schemas.openxmlformats.org/officeDocument/2006/relationships/image" Target="../media/image5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Relationship Id="rId2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77934"/>
            <a:ext cx="12192000" cy="16209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</a:t>
            </a:r>
            <a:r>
              <a:rPr lang="en-US" b="1" dirty="0">
                <a:solidFill>
                  <a:schemeClr val="bg1"/>
                </a:solidFill>
              </a:rPr>
              <a:t>, principle of greatest astonishment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03" y="156350"/>
            <a:ext cx="351521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7479" y="997161"/>
            <a:ext cx="8414037" cy="525903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Процедурный</a:t>
            </a:r>
            <a:r>
              <a:rPr lang="ru-RU" sz="5000" b="1" dirty="0"/>
              <a:t>, </a:t>
            </a:r>
            <a:r>
              <a:rPr lang="ru-RU" sz="5000" b="1" dirty="0" smtClean="0"/>
              <a:t>но</a:t>
            </a:r>
            <a:endParaRPr lang="en-US" sz="5000" b="1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 </a:t>
            </a:r>
            <a:r>
              <a:rPr lang="ru-RU" sz="5000" b="1" dirty="0"/>
              <a:t>с поддержкой </a:t>
            </a:r>
            <a:r>
              <a:rPr lang="ru-RU" sz="5000" b="1" dirty="0" smtClean="0"/>
              <a:t>интерфейсов,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5000" b="1" dirty="0"/>
              <a:t>Reflection </a:t>
            </a:r>
            <a:r>
              <a:rPr lang="ru-RU" sz="5000" b="1" dirty="0"/>
              <a:t>и </a:t>
            </a:r>
            <a:r>
              <a:rPr lang="ru-RU" sz="5000" b="1" dirty="0" smtClean="0"/>
              <a:t>аннотациями</a:t>
            </a:r>
            <a:endParaRPr lang="ru-RU" sz="5000" b="1" dirty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0" y="997161"/>
            <a:ext cx="1669710" cy="166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0" y="2521976"/>
            <a:ext cx="2394930" cy="218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0" y="4392003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6649" y="2465159"/>
            <a:ext cx="8515351" cy="24116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неименованные функции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замыкания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передача </a:t>
            </a:r>
            <a:r>
              <a:rPr lang="ru-RU" sz="3200" b="1" dirty="0"/>
              <a:t>функций в параметрах и возврат функциональных </a:t>
            </a:r>
            <a:r>
              <a:rPr lang="ru-RU" sz="3200" b="1" dirty="0" smtClean="0"/>
              <a:t>значений</a:t>
            </a: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" y="2026475"/>
            <a:ext cx="3589618" cy="3440875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99237" y="1436604"/>
            <a:ext cx="11572875" cy="83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средства функционального программирования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531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714875" y="2866610"/>
            <a:ext cx="7096616" cy="2048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</a:t>
            </a:r>
            <a:r>
              <a:rPr lang="ru-RU" sz="3200" b="1" dirty="0" err="1" smtClean="0"/>
              <a:t>многопоточность</a:t>
            </a:r>
            <a:r>
              <a:rPr lang="ru-RU" sz="3200" b="1" dirty="0" smtClean="0"/>
              <a:t>, средства которой встроены в язык</a:t>
            </a:r>
            <a:endParaRPr lang="en-US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2514185"/>
            <a:ext cx="4473094" cy="22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Чего нет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69" y="1073361"/>
            <a:ext cx="2570131" cy="1098022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325469" y="2574527"/>
            <a:ext cx="11133106" cy="3969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4000" b="1" dirty="0" smtClean="0"/>
              <a:t>Обработки исключений</a:t>
            </a:r>
          </a:p>
          <a:p>
            <a:pPr>
              <a:lnSpc>
                <a:spcPct val="100000"/>
              </a:lnSpc>
            </a:pPr>
            <a:r>
              <a:rPr lang="ru-RU" sz="4000" b="1" dirty="0" smtClean="0"/>
              <a:t>Наследования реализации(с оговорками)</a:t>
            </a:r>
          </a:p>
          <a:p>
            <a:pPr>
              <a:lnSpc>
                <a:spcPct val="100000"/>
              </a:lnSpc>
            </a:pPr>
            <a:r>
              <a:rPr lang="ru-RU" sz="4000" b="1" dirty="0" smtClean="0"/>
              <a:t>Обобщенного программирования(опять же с оговорками)</a:t>
            </a:r>
            <a:endParaRPr lang="ru-RU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31219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Легкий способ бросить в начале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8" y="2696477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1" y="2715530"/>
            <a:ext cx="2143424" cy="214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11" y="2919368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34393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03011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427" y="1676031"/>
            <a:ext cx="10215737" cy="365335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Можно ли в данном случае использовать монолит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Процессы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89" y="1301967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86" y="5289557"/>
            <a:ext cx="944082" cy="72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09" y="3593127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09" y="5276350"/>
            <a:ext cx="1080000" cy="108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964969" y="448517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253" y="1401864"/>
            <a:ext cx="1054884" cy="108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465" y="3405175"/>
            <a:ext cx="1080000" cy="1080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64" y="1322858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0391" y="1293864"/>
            <a:ext cx="1210206" cy="118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96743" y="1887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74" y="1336803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389251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cxnSp>
        <p:nvCxnSpPr>
          <p:cNvPr id="25" name="Straight Arrow Connector 11"/>
          <p:cNvCxnSpPr/>
          <p:nvPr/>
        </p:nvCxnSpPr>
        <p:spPr>
          <a:xfrm>
            <a:off x="2994232" y="4490798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509" y="2200338"/>
            <a:ext cx="10446964" cy="361857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Сколько будет нужно экземпляров каких-либо хранилищ данных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11 </a:t>
            </a:r>
            <a:r>
              <a:rPr lang="ru-RU" sz="2000" dirty="0"/>
              <a:t>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эксперт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024" y="2584009"/>
            <a:ext cx="10446964" cy="2085335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дальше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32" y="1144768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Детализируем 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>т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83" y="4073913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89382" y="2142836"/>
            <a:ext cx="1579418" cy="9237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6987" y="2142836"/>
            <a:ext cx="2060613" cy="1625600"/>
          </a:xfrm>
          <a:prstGeom prst="straightConnector1">
            <a:avLst/>
          </a:prstGeom>
          <a:ln w="984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9433" y="3302858"/>
            <a:ext cx="1456167" cy="125066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12" y="4324003"/>
            <a:ext cx="1800000" cy="1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992051"/>
            <a:ext cx="2143424" cy="214342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6850788" y="5152796"/>
            <a:ext cx="1579418" cy="9237"/>
          </a:xfrm>
          <a:prstGeom prst="straightConnector1">
            <a:avLst/>
          </a:prstGeom>
          <a:ln w="984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54" y="1304411"/>
            <a:ext cx="10843491" cy="523450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 каком случае нам нужно синхронный запрос, а в каком асинхронный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Blue a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nd the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Gray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85919" y="4436955"/>
            <a:ext cx="0" cy="832228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416" y="1314932"/>
            <a:ext cx="10446964" cy="445410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будем использовать для синхронного и асинхронного взаимодействия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1644923"/>
            <a:ext cx="1588965" cy="1080000"/>
          </a:xfr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+ Feign - </a:t>
            </a:r>
            <a:r>
              <a:rPr lang="ru-RU" dirty="0" smtClean="0"/>
              <a:t>декларативный </a:t>
            </a:r>
            <a:r>
              <a:rPr lang="en-US" dirty="0" smtClean="0"/>
              <a:t>http-</a:t>
            </a:r>
            <a:r>
              <a:rPr lang="ru-RU" dirty="0" smtClean="0"/>
              <a:t>клиент</a:t>
            </a: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://github.com/OpenFeign/feign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3509464"/>
            <a:ext cx="1615437" cy="6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gRPC</a:t>
            </a:r>
            <a:r>
              <a:rPr lang="en-US" dirty="0" smtClean="0"/>
              <a:t> – HTTP/2</a:t>
            </a:r>
            <a:r>
              <a:rPr lang="ru-RU" dirty="0" smtClean="0"/>
              <a:t> + </a:t>
            </a:r>
            <a:r>
              <a:rPr lang="en-US" dirty="0" err="1" smtClean="0"/>
              <a:t>protobuf</a:t>
            </a:r>
            <a:r>
              <a:rPr lang="ru-RU" dirty="0" smtClean="0">
                <a:hlinkClick r:id="rId5"/>
              </a:rPr>
              <a:t> </a:t>
            </a:r>
            <a:r>
              <a:rPr lang="ru-RU" dirty="0" smtClean="0"/>
              <a:t>+ </a:t>
            </a:r>
            <a:r>
              <a:rPr lang="en-US" dirty="0"/>
              <a:t>SSL/TLS, OAuth 2.0</a:t>
            </a:r>
            <a:r>
              <a:rPr lang="ru-RU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://www.grpc.io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Что-то экзотическое либо свое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Асинхронное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AMQP - </a:t>
            </a:r>
            <a:r>
              <a:rPr lang="en-US" dirty="0" err="1" smtClean="0"/>
              <a:t>RabbitMQ</a:t>
            </a:r>
            <a:r>
              <a:rPr lang="en-US" dirty="0" smtClean="0"/>
              <a:t>,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xxxxxxxMQ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 сообщений, распределенный кэш и т.д. – </a:t>
            </a:r>
            <a:r>
              <a:rPr lang="en-US" dirty="0" smtClean="0"/>
              <a:t>Apache Kafka, Apache Ignite, </a:t>
            </a:r>
            <a:r>
              <a:rPr lang="en-US" dirty="0" err="1" smtClean="0"/>
              <a:t>Hazelcast</a:t>
            </a:r>
            <a:r>
              <a:rPr lang="ru-RU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9126" y="5354719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Использовать </a:t>
            </a:r>
            <a:r>
              <a:rPr lang="en-US" dirty="0" smtClean="0"/>
              <a:t>SQL</a:t>
            </a:r>
            <a:r>
              <a:rPr lang="ru-RU" dirty="0" smtClean="0"/>
              <a:t> либо </a:t>
            </a:r>
            <a:r>
              <a:rPr lang="en-US" dirty="0" smtClean="0"/>
              <a:t>NoSQL </a:t>
            </a:r>
            <a:r>
              <a:rPr lang="ru-RU" dirty="0" smtClean="0"/>
              <a:t>хранилище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63" y="1621668"/>
            <a:ext cx="1080000" cy="1080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3301968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49993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Плюс сервер асинхронных сообщений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9145" y="5649557"/>
            <a:ext cx="1616128" cy="3467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93256" y="3861710"/>
            <a:ext cx="929071" cy="57745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993256" y="1814558"/>
            <a:ext cx="21275" cy="11292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024201" y="1736083"/>
            <a:ext cx="1537972" cy="11467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515927" y="1814558"/>
            <a:ext cx="1458935" cy="114107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8225054" y="4886288"/>
            <a:ext cx="621014" cy="2465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94333" y="5822953"/>
            <a:ext cx="1567840" cy="3344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47" y="956083"/>
            <a:ext cx="682465" cy="72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3" y="4272536"/>
            <a:ext cx="682465" cy="72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6" y="5826670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>
            <a:off x="2804532" y="4964796"/>
            <a:ext cx="2090741" cy="88936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1070797"/>
            <a:ext cx="8268393" cy="555444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/>
              <a:t>Ч</a:t>
            </a:r>
            <a:r>
              <a:rPr lang="ru-RU" sz="2400" b="1" dirty="0" smtClean="0"/>
              <a:t>то </a:t>
            </a:r>
            <a:r>
              <a:rPr lang="ru-RU" sz="2400" b="1" dirty="0"/>
              <a:t>такое </a:t>
            </a:r>
            <a:r>
              <a:rPr lang="en-US" sz="2400" b="1" dirty="0" smtClean="0"/>
              <a:t>Go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Вещи которые помогут бросить изучение в самом начале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Соглашения как часть процесса разработки</a:t>
            </a:r>
            <a:endParaRPr lang="ru-RU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C</a:t>
            </a:r>
            <a:r>
              <a:rPr lang="ru-RU" sz="2400" b="1" dirty="0" smtClean="0"/>
              <a:t>-</a:t>
            </a:r>
            <a:r>
              <a:rPr lang="ru-RU" sz="2400" b="1" dirty="0" err="1" smtClean="0"/>
              <a:t>образие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 smtClean="0"/>
              <a:t>процедурность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Есть ли </a:t>
            </a:r>
            <a:r>
              <a:rPr lang="ru-RU" sz="2400" b="1" dirty="0" smtClean="0"/>
              <a:t>ООП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Есть обобщенное </a:t>
            </a:r>
            <a:r>
              <a:rPr lang="ru-RU" sz="2400" b="1" dirty="0" smtClean="0"/>
              <a:t>программирование</a:t>
            </a:r>
          </a:p>
          <a:p>
            <a:pPr>
              <a:lnSpc>
                <a:spcPct val="100000"/>
              </a:lnSpc>
            </a:pPr>
            <a:r>
              <a:rPr lang="ru-RU" sz="2400" b="1" dirty="0" err="1"/>
              <a:t>Многопоточность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Reflection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Нужен ли </a:t>
            </a:r>
            <a:r>
              <a:rPr lang="en-US" sz="2400" b="1" dirty="0" smtClean="0"/>
              <a:t>Go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План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16" y="1362515"/>
            <a:ext cx="2413014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4" y="1150821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8606" y="2775789"/>
            <a:ext cx="10446964" cy="1849446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это все конфигурировать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Конфигурация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конфигурирования распределенного приложения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в каждом приложении отдельно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1621668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31422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Теперь с конфигурацией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" idx="0"/>
          </p:cNvCxnSpPr>
          <p:nvPr/>
        </p:nvCxnSpPr>
        <p:spPr>
          <a:xfrm flipH="1" flipV="1">
            <a:off x="1902692" y="2042594"/>
            <a:ext cx="900729" cy="10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2216132" y="1837995"/>
            <a:ext cx="3221852" cy="12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 flipH="1" flipV="1">
            <a:off x="2406526" y="1578128"/>
            <a:ext cx="5601634" cy="149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0"/>
          </p:cNvCxnSpPr>
          <p:nvPr/>
        </p:nvCxnSpPr>
        <p:spPr>
          <a:xfrm flipH="1" flipV="1">
            <a:off x="2309092" y="1360590"/>
            <a:ext cx="8062665" cy="168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0" y="1214485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" y="1214485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183625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сервисы будут друг друга находить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Реестр(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Service discovery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Eureka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реестра сервисов – </a:t>
            </a:r>
            <a:r>
              <a:rPr lang="en-US" dirty="0" smtClean="0"/>
              <a:t>Consul, Kubernet</a:t>
            </a:r>
            <a:r>
              <a:rPr lang="en-US" dirty="0"/>
              <a:t>e</a:t>
            </a:r>
            <a:r>
              <a:rPr lang="en-US" dirty="0" smtClean="0"/>
              <a:t>s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1621668"/>
            <a:ext cx="1190684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330539"/>
            <a:ext cx="1219693" cy="1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04461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Чего еще не хватает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Шлюз(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Gateway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866170"/>
            <a:ext cx="83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</a:t>
            </a:r>
            <a:r>
              <a:rPr lang="en-US" dirty="0" err="1" smtClean="0"/>
              <a:t>Zuul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https://cloud.spring.io/spring-cloud-netflix/multi/multi__router_and_filter_zuul.html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Специализированный шлюз – </a:t>
            </a:r>
            <a:r>
              <a:rPr lang="en-US" dirty="0"/>
              <a:t>Ambassador, </a:t>
            </a:r>
            <a:r>
              <a:rPr lang="en-US" dirty="0" err="1"/>
              <a:t>Istio</a:t>
            </a:r>
            <a:r>
              <a:rPr lang="en-US" dirty="0"/>
              <a:t>, Nginx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6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7" y="1630904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96" y="2701668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773383" y="2596349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5400" b="1" dirty="0"/>
              <a:t>Что такое </a:t>
            </a:r>
            <a:r>
              <a:rPr lang="en-US" sz="5400" b="1" dirty="0"/>
              <a:t>Go</a:t>
            </a:r>
            <a:endParaRPr lang="ru-RU" sz="5400" b="1" dirty="0"/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endParaRPr lang="ru-RU" sz="5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9" y="3168459"/>
            <a:ext cx="1455513" cy="9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156453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3823262" y="4950994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Вроде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REST API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327" y="1273658"/>
            <a:ext cx="8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Swagger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swagger.io</a:t>
            </a:r>
            <a:endParaRPr lang="en-US" dirty="0" smtClean="0"/>
          </a:p>
          <a:p>
            <a:r>
              <a:rPr lang="ru-RU" dirty="0" smtClean="0"/>
              <a:t>Фреймворк и спецификация позволяющая определить </a:t>
            </a:r>
            <a:r>
              <a:rPr lang="en-US" dirty="0" smtClean="0"/>
              <a:t>REST API </a:t>
            </a:r>
            <a:r>
              <a:rPr lang="ru-RU" dirty="0" smtClean="0"/>
              <a:t>в дружественном для пользователя виде.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61"/>
            <a:ext cx="2162477" cy="2114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00" y="2684388"/>
            <a:ext cx="9180000" cy="3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22729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23262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924" y="2248521"/>
            <a:ext cx="10646151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такое шаблон проектирования </a:t>
            </a:r>
            <a:r>
              <a:rPr lang="en-US" sz="5000" b="1" dirty="0" smtClean="0"/>
              <a:t>Circuit breaker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Hystrix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6" y="796844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045" y="1422384"/>
            <a:ext cx="54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Hystrix</a:t>
            </a:r>
            <a:r>
              <a:rPr lang="ru-RU" dirty="0"/>
              <a:t> - реализация паттерна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 smtClean="0"/>
              <a:t>breaker</a:t>
            </a:r>
            <a:r>
              <a:rPr lang="en-US" dirty="0" smtClean="0"/>
              <a:t>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martinfowler.com/bliki/CircuitBreaker.html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3481224"/>
            <a:ext cx="2610214" cy="2333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792" y="2623591"/>
            <a:ext cx="6096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0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8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" y="1247584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05366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Zipkin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87782" y="1422384"/>
            <a:ext cx="908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Zipkin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приложение для распределенной трассировки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https://zipkin.apache.org/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244336"/>
            <a:ext cx="2117644" cy="12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3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9382" y="997161"/>
            <a:ext cx="11863922" cy="57243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3600" b="1" dirty="0" smtClean="0"/>
              <a:t>Язык программирования общего назначения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Разработанный внутри компании </a:t>
            </a:r>
            <a:r>
              <a:rPr lang="en-US" sz="3600" b="1" dirty="0" smtClean="0"/>
              <a:t>Google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Начало разработки: сентябрь 2007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Релиз: 10 ноября 2009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794558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Забыли про </a:t>
            </a:r>
            <a:r>
              <a:rPr lang="ru-RU" sz="5000" b="1" dirty="0" err="1" smtClean="0"/>
              <a:t>лог</a:t>
            </a:r>
            <a:r>
              <a:rPr lang="ru-RU" sz="5000" b="1" dirty="0" err="1"/>
              <a:t>и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95"/>
            <a:ext cx="4633200" cy="15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886" y="1376202"/>
            <a:ext cx="68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>
                <a:hlinkClick r:id="rId4"/>
              </a:rPr>
              <a:t>https://www.elastic.co/elk-stack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6" y="2944191"/>
            <a:ext cx="11703017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3" name="Straight Arrow Connector 11"/>
          <p:cNvCxnSpPr/>
          <p:nvPr/>
        </p:nvCxnSpPr>
        <p:spPr>
          <a:xfrm flipH="1">
            <a:off x="3811842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Безопасность?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1493949"/>
            <a:ext cx="182842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91" y="1890783"/>
            <a:ext cx="868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JWT Token </a:t>
            </a:r>
            <a:r>
              <a:rPr lang="en-US" sz="3600" dirty="0">
                <a:hlinkClick r:id="rId4"/>
              </a:rPr>
              <a:t>https://tools.ietf.org/html/rfc7519</a:t>
            </a:r>
            <a:endParaRPr lang="ru-RU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3" y="3844342"/>
            <a:ext cx="2133898" cy="214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1" y="4616080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OAuth2 </a:t>
            </a:r>
            <a:r>
              <a:rPr lang="en-US" sz="3600" dirty="0">
                <a:hlinkClick r:id="rId6"/>
              </a:rPr>
              <a:t>https://oauth.net/2</a:t>
            </a:r>
            <a:r>
              <a:rPr lang="en-US" sz="3600" dirty="0" smtClean="0">
                <a:hlinkClick r:id="rId6"/>
              </a:rPr>
              <a:t>/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129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142236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9528" y="1514764"/>
            <a:ext cx="80713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Проверять можно:</a:t>
            </a:r>
          </a:p>
          <a:p>
            <a:r>
              <a:rPr lang="ru-RU" sz="3500" dirty="0" smtClean="0"/>
              <a:t>1.</a:t>
            </a:r>
            <a:r>
              <a:rPr lang="en-US" sz="3500" dirty="0" smtClean="0"/>
              <a:t> </a:t>
            </a:r>
            <a:r>
              <a:rPr lang="ru-RU" sz="3500" dirty="0" smtClean="0"/>
              <a:t>При обращении к </a:t>
            </a:r>
            <a:r>
              <a:rPr lang="en-US" sz="3500" dirty="0" smtClean="0"/>
              <a:t>Gateway</a:t>
            </a:r>
          </a:p>
          <a:p>
            <a:r>
              <a:rPr lang="en-US" sz="3500" dirty="0" smtClean="0"/>
              <a:t>2. </a:t>
            </a:r>
            <a:r>
              <a:rPr lang="ru-RU" sz="3500" dirty="0" smtClean="0"/>
              <a:t>При выполнении каждого из запросов,</a:t>
            </a:r>
          </a:p>
          <a:p>
            <a:r>
              <a:rPr lang="ru-RU" sz="3500" dirty="0" smtClean="0"/>
              <a:t>включая запросы между сервисами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41768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Сервис авторизации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3" y="3530265"/>
            <a:ext cx="578683" cy="576000"/>
          </a:xfrm>
          <a:prstGeom prst="rect">
            <a:avLst/>
          </a:prstGeom>
        </p:spPr>
      </p:pic>
      <p:cxnSp>
        <p:nvCxnSpPr>
          <p:cNvPr id="44" name="Straight Arrow Connector 11"/>
          <p:cNvCxnSpPr/>
          <p:nvPr/>
        </p:nvCxnSpPr>
        <p:spPr>
          <a:xfrm flipH="1">
            <a:off x="3819416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Еще одна мелочь?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UI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46560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094" y="3184515"/>
            <a:ext cx="9966959" cy="1416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5000" b="1" dirty="0" smtClean="0"/>
              <a:t>Компилируемый в машинный код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1083207"/>
            <a:ext cx="1670379" cy="1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3854" y="2476277"/>
            <a:ext cx="7084291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Публикация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III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737460"/>
            <a:ext cx="2587721" cy="24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Публикация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" y="893370"/>
            <a:ext cx="679119" cy="5040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7" y="893370"/>
            <a:ext cx="679119" cy="5040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62" y="912649"/>
            <a:ext cx="679119" cy="5040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63" y="903792"/>
            <a:ext cx="679119" cy="504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58" y="903792"/>
            <a:ext cx="679119" cy="504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72" y="903792"/>
            <a:ext cx="679119" cy="504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2817517"/>
            <a:ext cx="679119" cy="504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9" y="2817517"/>
            <a:ext cx="679119" cy="5040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3" y="2772572"/>
            <a:ext cx="679119" cy="5040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88" y="2769707"/>
            <a:ext cx="679119" cy="5040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2733495"/>
            <a:ext cx="679119" cy="5040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5" y="2770859"/>
            <a:ext cx="679119" cy="5040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04" y="4024411"/>
            <a:ext cx="679119" cy="5040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1" y="4035358"/>
            <a:ext cx="679119" cy="5040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73" y="5055772"/>
            <a:ext cx="679119" cy="504000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87" y="5069450"/>
            <a:ext cx="679119" cy="504000"/>
          </a:xfrm>
          <a:prstGeom prst="rect">
            <a:avLst/>
          </a:prstGeom>
        </p:spPr>
      </p:pic>
      <p:cxnSp>
        <p:nvCxnSpPr>
          <p:cNvPr id="65" name="Straight Arrow Connector 11"/>
          <p:cNvCxnSpPr/>
          <p:nvPr/>
        </p:nvCxnSpPr>
        <p:spPr>
          <a:xfrm flipH="1">
            <a:off x="4761224" y="4966167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67" y="907186"/>
            <a:ext cx="679119" cy="504000"/>
          </a:xfrm>
          <a:prstGeom prst="rect">
            <a:avLst/>
          </a:prstGeom>
        </p:spPr>
      </p:pic>
      <p:pic>
        <p:nvPicPr>
          <p:cNvPr id="67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62" y="917082"/>
            <a:ext cx="679119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IV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7000" b="1" dirty="0"/>
              <a:t>Spring Cloud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11800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.equals()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63</a:t>
            </a:fld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934305"/>
            <a:ext cx="2817954" cy="2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28" y="2424632"/>
            <a:ext cx="288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1841" y="2662822"/>
            <a:ext cx="2101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 smtClean="0"/>
              <a:t>==</a:t>
            </a:r>
            <a:endParaRPr lang="ru-RU" sz="15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6047" y="4269717"/>
            <a:ext cx="19046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accent4">
                    <a:lumMod val="75000"/>
                  </a:schemeClr>
                </a:solidFill>
              </a:rPr>
              <a:t>@</a:t>
            </a:r>
            <a:endParaRPr lang="ru-RU" sz="1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655" y="3048821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/>
              <a:t>+</a:t>
            </a:r>
            <a:endParaRPr lang="ru-RU" sz="10000" dirty="0"/>
          </a:p>
        </p:txBody>
      </p:sp>
    </p:spTree>
    <p:extLst>
      <p:ext uri="{BB962C8B-B14F-4D97-AF65-F5344CB8AC3E}">
        <p14:creationId xmlns:p14="http://schemas.microsoft.com/office/powerpoint/2010/main" val="10745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984" y="997161"/>
            <a:ext cx="10082966" cy="7637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Eureka </a:t>
            </a:r>
            <a:r>
              <a:rPr lang="en-US" sz="2400" b="1" dirty="0" smtClean="0"/>
              <a:t>- Service Discovery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" y="113847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17" y="1790606"/>
            <a:ext cx="87827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493" y="1187921"/>
            <a:ext cx="10215737" cy="9428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Hystrix</a:t>
            </a:r>
            <a:r>
              <a:rPr lang="en-US" sz="2400" b="1" dirty="0"/>
              <a:t> </a:t>
            </a:r>
            <a:r>
              <a:rPr lang="en-US" sz="2400" b="1" dirty="0" smtClean="0"/>
              <a:t> - Circuit Breaker Client and Dashboard</a:t>
            </a:r>
            <a:endParaRPr lang="en-US" sz="11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6" y="1119326"/>
            <a:ext cx="1207837" cy="1080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47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85" y="997161"/>
            <a:ext cx="10450611" cy="68828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/>
              <a:t>Feign – </a:t>
            </a:r>
            <a:r>
              <a:rPr lang="ru-RU" sz="2400" b="1" dirty="0" smtClean="0"/>
              <a:t>декларативный </a:t>
            </a:r>
            <a:r>
              <a:rPr lang="en-US" sz="2400" b="1" dirty="0" smtClean="0"/>
              <a:t>REST</a:t>
            </a:r>
            <a:r>
              <a:rPr lang="ru-RU" sz="2400" b="1" dirty="0" smtClean="0"/>
              <a:t>(и не только) клиент</a:t>
            </a:r>
            <a:endParaRPr lang="en-US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12116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011848"/>
            <a:ext cx="10361624" cy="3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900" y="959452"/>
            <a:ext cx="10130100" cy="529673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Spring </a:t>
            </a:r>
            <a:r>
              <a:rPr lang="en-US" sz="2400" b="1" dirty="0" smtClean="0"/>
              <a:t>cloud:</a:t>
            </a:r>
            <a:endParaRPr lang="en-US" sz="2400" b="1" dirty="0" smtClean="0"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cloud.spring.io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3"/>
              </a:rPr>
              <a:t>https://cloud.spring.io/spring-cloud-netflix/single/spring-cloud-netflix.html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github.com/Netflix</a:t>
            </a:r>
            <a:endParaRPr lang="en-US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ru-RU" sz="2400" b="1" dirty="0"/>
              <a:t>Хорошая книга, а</a:t>
            </a:r>
            <a:r>
              <a:rPr lang="ru-RU" sz="2400" b="1" dirty="0" smtClean="0"/>
              <a:t>втор </a:t>
            </a:r>
            <a:r>
              <a:rPr lang="ru-RU" sz="2400" b="1" dirty="0" err="1"/>
              <a:t>Джош</a:t>
            </a:r>
            <a:r>
              <a:rPr lang="ru-RU" sz="2400" b="1" dirty="0"/>
              <a:t> </a:t>
            </a:r>
            <a:r>
              <a:rPr lang="ru-RU" sz="2400" b="1" dirty="0" smtClean="0"/>
              <a:t>Лонг(кто это?):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hlinkClick r:id="rId5"/>
              </a:rPr>
              <a:t>Java </a:t>
            </a:r>
            <a:r>
              <a:rPr lang="ru-RU" sz="2400" b="1" dirty="0" smtClean="0">
                <a:hlinkClick r:id="rId5"/>
              </a:rPr>
              <a:t>в облаке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Ссылки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1201118"/>
            <a:ext cx="79378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404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71051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2854853"/>
            <a:ext cx="4697123" cy="174391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5983961" y="3124509"/>
            <a:ext cx="1321724" cy="1204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b="1" dirty="0" smtClean="0"/>
              <a:t>VS</a:t>
            </a:r>
            <a:endParaRPr lang="ru-RU" sz="6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9" y="1022100"/>
            <a:ext cx="1398792" cy="1376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06" y="2671208"/>
            <a:ext cx="1683219" cy="168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5" y="4690214"/>
            <a:ext cx="3925260" cy="1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70</a:t>
            </a:fld>
            <a:endParaRPr lang="en-US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883" y="906268"/>
            <a:ext cx="12054994" cy="70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3200" dirty="0"/>
              <a:t>Для </a:t>
            </a:r>
            <a:r>
              <a:rPr lang="ru-RU" sz="3200" dirty="0" smtClean="0"/>
              <a:t>восьми приложений(сервисов</a:t>
            </a:r>
            <a:r>
              <a:rPr lang="ru-RU" sz="3200" dirty="0"/>
              <a:t>), нам понадобилось: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341" y="2042305"/>
            <a:ext cx="1023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служебных </a:t>
            </a:r>
            <a:r>
              <a:rPr lang="en-US" sz="3200" dirty="0" smtClean="0"/>
              <a:t>Spring boot </a:t>
            </a:r>
            <a:r>
              <a:rPr lang="ru-RU" sz="3200" dirty="0" smtClean="0"/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Восемь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Один сервер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приложения для </a:t>
            </a:r>
            <a:r>
              <a:rPr lang="ru-RU" sz="3200" dirty="0" err="1" smtClean="0"/>
              <a:t>журналирования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Одно приложение </a:t>
            </a:r>
            <a:r>
              <a:rPr lang="en-US" sz="3200" dirty="0" smtClean="0"/>
              <a:t>UI</a:t>
            </a:r>
            <a:endParaRPr lang="ru-R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2172270"/>
            <a:ext cx="396895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6" y="2172270"/>
            <a:ext cx="396895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1" y="2172270"/>
            <a:ext cx="396895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3143705"/>
            <a:ext cx="360000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61" y="314370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Х8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3" y="4064081"/>
            <a:ext cx="34123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3" y="5034950"/>
            <a:ext cx="402612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8" y="5034950"/>
            <a:ext cx="605041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5515241"/>
            <a:ext cx="1080000" cy="360000"/>
          </a:xfrm>
          <a:prstGeom prst="rect">
            <a:avLst/>
          </a:prstGeom>
        </p:spPr>
      </p:pic>
      <p:pic>
        <p:nvPicPr>
          <p:cNvPr id="17" name="Рисунок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6066285"/>
            <a:ext cx="379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1899" y="2630907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6600" b="1" dirty="0" smtClean="0"/>
              <a:t>Почему </a:t>
            </a:r>
            <a:r>
              <a:rPr lang="en-US" sz="6600" b="1" dirty="0" smtClean="0"/>
              <a:t>ZOO</a:t>
            </a:r>
            <a:r>
              <a:rPr lang="ru-RU" sz="66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137006" y="1022100"/>
            <a:ext cx="11897339" cy="52340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600" b="1" dirty="0" smtClean="0"/>
              <a:t>В первую очередь, нужно говорить и минусах </a:t>
            </a:r>
            <a:r>
              <a:rPr lang="en-US" sz="3600" b="1" dirty="0" err="1" smtClean="0"/>
              <a:t>Kotlin</a:t>
            </a:r>
            <a:r>
              <a:rPr lang="en-US" sz="3600" b="1" dirty="0" smtClean="0"/>
              <a:t> native, Scala native </a:t>
            </a:r>
            <a:r>
              <a:rPr lang="ru-RU" sz="3600" b="1" dirty="0" smtClean="0"/>
              <a:t>и </a:t>
            </a:r>
            <a:r>
              <a:rPr lang="en-US" sz="3600" b="1" dirty="0" err="1" smtClean="0"/>
              <a:t>GraalVm</a:t>
            </a:r>
            <a:r>
              <a:rPr lang="ru-RU" sz="3600" b="1" dirty="0" smtClean="0"/>
              <a:t>. Главный – </a:t>
            </a:r>
            <a:r>
              <a:rPr lang="ru-RU" sz="3600" b="1" dirty="0" err="1" smtClean="0"/>
              <a:t>недозрелость</a:t>
            </a:r>
            <a:r>
              <a:rPr lang="ru-RU" sz="3600" b="1" dirty="0" smtClean="0"/>
              <a:t>, т.к. необходимость выглядит на столько же надуманной как компиляция в </a:t>
            </a:r>
            <a:r>
              <a:rPr lang="en-US" sz="3600" b="1" dirty="0" smtClean="0"/>
              <a:t>JS.</a:t>
            </a: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smtClean="0"/>
              <a:t>Go </a:t>
            </a:r>
            <a:r>
              <a:rPr lang="ru-RU" sz="3600" b="1" dirty="0" smtClean="0"/>
              <a:t>и</a:t>
            </a:r>
            <a:r>
              <a:rPr lang="ru-RU" sz="3600" b="1" dirty="0" smtClean="0"/>
              <a:t>значально проектировался для </a:t>
            </a:r>
            <a:r>
              <a:rPr lang="en-US" sz="3600" b="1" dirty="0" smtClean="0"/>
              <a:t>single binary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исполнению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разделению кода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94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0393" y="2691772"/>
            <a:ext cx="6569523" cy="1869809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Есть сборщик мусора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5" y="2193788"/>
            <a:ext cx="3433156" cy="31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2907</TotalTime>
  <Words>760</Words>
  <Application>Microsoft Office PowerPoint</Application>
  <PresentationFormat>Widescreen</PresentationFormat>
  <Paragraphs>251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Wingdings 2</vt:lpstr>
      <vt:lpstr>HDOfficeLightV0</vt:lpstr>
      <vt:lpstr>1_HDOfficeLightV0</vt:lpstr>
      <vt:lpstr>Go, principle of greatest astonishment</vt:lpstr>
      <vt:lpstr>PowerPoint Presentation</vt:lpstr>
      <vt:lpstr>План</vt:lpstr>
      <vt:lpstr> </vt:lpstr>
      <vt:lpstr>Что такое Go</vt:lpstr>
      <vt:lpstr>Что такое Go</vt:lpstr>
      <vt:lpstr>Go vs ….</vt:lpstr>
      <vt:lpstr>Go vs ….</vt:lpstr>
      <vt:lpstr>Что такое Go</vt:lpstr>
      <vt:lpstr>Что такое Go</vt:lpstr>
      <vt:lpstr>Что такое Go</vt:lpstr>
      <vt:lpstr>Что такое Go</vt:lpstr>
      <vt:lpstr>Чего нет</vt:lpstr>
      <vt:lpstr> </vt:lpstr>
      <vt:lpstr>Требования</vt:lpstr>
      <vt:lpstr>Вопрос</vt:lpstr>
      <vt:lpstr>Процессы</vt:lpstr>
      <vt:lpstr>Представим в виде сервисов</vt:lpstr>
      <vt:lpstr>Вопрос</vt:lpstr>
      <vt:lpstr>Представим в виде сервисов</vt:lpstr>
      <vt:lpstr>Вопрос</vt:lpstr>
      <vt:lpstr>Детализируем требования</vt:lpstr>
      <vt:lpstr>Вопрос</vt:lpstr>
      <vt:lpstr>Представим в виде сервисов</vt:lpstr>
      <vt:lpstr>The Blue and the Gray </vt:lpstr>
      <vt:lpstr>Вопрос</vt:lpstr>
      <vt:lpstr>Синхронное</vt:lpstr>
      <vt:lpstr>Асинхронное</vt:lpstr>
      <vt:lpstr>Плюс сервер асинхронных сообщений</vt:lpstr>
      <vt:lpstr>Всего приложений</vt:lpstr>
      <vt:lpstr>Вопрос</vt:lpstr>
      <vt:lpstr>Конфигурация</vt:lpstr>
      <vt:lpstr>Теперь с конфигурацией</vt:lpstr>
      <vt:lpstr>Всего приложений</vt:lpstr>
      <vt:lpstr>Вопрос</vt:lpstr>
      <vt:lpstr>Реестр(Service discovery)</vt:lpstr>
      <vt:lpstr>Всего приложений</vt:lpstr>
      <vt:lpstr>Вопрос</vt:lpstr>
      <vt:lpstr>Шлюз(Gateway)</vt:lpstr>
      <vt:lpstr>Всего приложений</vt:lpstr>
      <vt:lpstr>Вопрос</vt:lpstr>
      <vt:lpstr>REST API</vt:lpstr>
      <vt:lpstr>Всего приложений</vt:lpstr>
      <vt:lpstr>Вопрос</vt:lpstr>
      <vt:lpstr>Вопрос</vt:lpstr>
      <vt:lpstr>Hystrix</vt:lpstr>
      <vt:lpstr>Всего приложений</vt:lpstr>
      <vt:lpstr>Вопрос</vt:lpstr>
      <vt:lpstr>Zipkin</vt:lpstr>
      <vt:lpstr>Всего приложений</vt:lpstr>
      <vt:lpstr>Вопрос</vt:lpstr>
      <vt:lpstr>Вопрос</vt:lpstr>
      <vt:lpstr>Всего приложений</vt:lpstr>
      <vt:lpstr>Вопрос</vt:lpstr>
      <vt:lpstr>Безопасность </vt:lpstr>
      <vt:lpstr>Безопасность </vt:lpstr>
      <vt:lpstr>Сервис авторизации</vt:lpstr>
      <vt:lpstr>Вопрос</vt:lpstr>
      <vt:lpstr>UI</vt:lpstr>
      <vt:lpstr>Часть III</vt:lpstr>
      <vt:lpstr>Публикация</vt:lpstr>
      <vt:lpstr>Часть IV</vt:lpstr>
      <vt:lpstr>.equals()</vt:lpstr>
      <vt:lpstr>Netflix</vt:lpstr>
      <vt:lpstr>Netflix</vt:lpstr>
      <vt:lpstr>Netflix</vt:lpstr>
      <vt:lpstr>Ссылки</vt:lpstr>
      <vt:lpstr>Итоги</vt:lpstr>
      <vt:lpstr>Итоги</vt:lpstr>
      <vt:lpstr>Итоги</vt:lpstr>
      <vt:lpstr>Вопрос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Gumenyuk Aleksey</cp:lastModifiedBy>
  <cp:revision>1263</cp:revision>
  <dcterms:created xsi:type="dcterms:W3CDTF">2017-11-06T09:14:43Z</dcterms:created>
  <dcterms:modified xsi:type="dcterms:W3CDTF">2020-03-04T07:56:10Z</dcterms:modified>
</cp:coreProperties>
</file>